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9" r:id="rId3"/>
    <p:sldId id="257" r:id="rId4"/>
    <p:sldId id="261" r:id="rId5"/>
    <p:sldId id="260" r:id="rId6"/>
    <p:sldId id="264" r:id="rId7"/>
    <p:sldId id="259" r:id="rId8"/>
    <p:sldId id="263" r:id="rId9"/>
    <p:sldId id="266" r:id="rId10"/>
    <p:sldId id="265" r:id="rId11"/>
    <p:sldId id="262" r:id="rId12"/>
    <p:sldId id="267" r:id="rId13"/>
    <p:sldId id="268" r:id="rId14"/>
    <p:sldId id="269" r:id="rId15"/>
    <p:sldId id="258"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028" autoAdjust="0"/>
  </p:normalViewPr>
  <p:slideViewPr>
    <p:cSldViewPr>
      <p:cViewPr varScale="1">
        <p:scale>
          <a:sx n="92" d="100"/>
          <a:sy n="92" d="100"/>
        </p:scale>
        <p:origin x="13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248C85-99CA-4D54-8A29-C0016A22DA44}" type="datetimeFigureOut">
              <a:rPr lang="en-US" smtClean="0"/>
              <a:t>8/7/2014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6ECE8-5332-4776-89F1-8AFAF4D46BE5}" type="slidenum">
              <a:rPr lang="en-US" smtClean="0"/>
              <a:t>‹#›</a:t>
            </a:fld>
            <a:endParaRPr lang="en-US"/>
          </a:p>
        </p:txBody>
      </p:sp>
    </p:spTree>
    <p:extLst>
      <p:ext uri="{BB962C8B-B14F-4D97-AF65-F5344CB8AC3E}">
        <p14:creationId xmlns:p14="http://schemas.microsoft.com/office/powerpoint/2010/main" val="98453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C36ECE8-5332-4776-89F1-8AFAF4D46BE5}" type="slidenum">
              <a:rPr lang="en-US" smtClean="0"/>
              <a:t>1</a:t>
            </a:fld>
            <a:endParaRPr lang="en-US"/>
          </a:p>
        </p:txBody>
      </p:sp>
    </p:spTree>
    <p:extLst>
      <p:ext uri="{BB962C8B-B14F-4D97-AF65-F5344CB8AC3E}">
        <p14:creationId xmlns:p14="http://schemas.microsoft.com/office/powerpoint/2010/main" val="276298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6ECE8-5332-4776-89F1-8AFAF4D46BE5}" type="slidenum">
              <a:rPr lang="en-US" smtClean="0"/>
              <a:t>11</a:t>
            </a:fld>
            <a:endParaRPr lang="en-US"/>
          </a:p>
        </p:txBody>
      </p:sp>
    </p:spTree>
    <p:extLst>
      <p:ext uri="{BB962C8B-B14F-4D97-AF65-F5344CB8AC3E}">
        <p14:creationId xmlns:p14="http://schemas.microsoft.com/office/powerpoint/2010/main" val="660089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6ECE8-5332-4776-89F1-8AFAF4D46BE5}" type="slidenum">
              <a:rPr lang="en-US" smtClean="0"/>
              <a:t>12</a:t>
            </a:fld>
            <a:endParaRPr lang="en-US"/>
          </a:p>
        </p:txBody>
      </p:sp>
    </p:spTree>
    <p:extLst>
      <p:ext uri="{BB962C8B-B14F-4D97-AF65-F5344CB8AC3E}">
        <p14:creationId xmlns:p14="http://schemas.microsoft.com/office/powerpoint/2010/main" val="2278860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6ECE8-5332-4776-89F1-8AFAF4D46BE5}" type="slidenum">
              <a:rPr lang="en-US" smtClean="0"/>
              <a:t>13</a:t>
            </a:fld>
            <a:endParaRPr lang="en-US"/>
          </a:p>
        </p:txBody>
      </p:sp>
    </p:spTree>
    <p:extLst>
      <p:ext uri="{BB962C8B-B14F-4D97-AF65-F5344CB8AC3E}">
        <p14:creationId xmlns:p14="http://schemas.microsoft.com/office/powerpoint/2010/main" val="2866371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6C36ECE8-5332-4776-89F1-8AFAF4D46BE5}" type="slidenum">
              <a:rPr lang="en-US" smtClean="0"/>
              <a:t>3</a:t>
            </a:fld>
            <a:endParaRPr lang="en-US"/>
          </a:p>
        </p:txBody>
      </p:sp>
    </p:spTree>
    <p:extLst>
      <p:ext uri="{BB962C8B-B14F-4D97-AF65-F5344CB8AC3E}">
        <p14:creationId xmlns:p14="http://schemas.microsoft.com/office/powerpoint/2010/main" val="2736822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6ECE8-5332-4776-89F1-8AFAF4D46BE5}" type="slidenum">
              <a:rPr lang="en-US" smtClean="0"/>
              <a:t>4</a:t>
            </a:fld>
            <a:endParaRPr lang="en-US"/>
          </a:p>
        </p:txBody>
      </p:sp>
    </p:spTree>
    <p:extLst>
      <p:ext uri="{BB962C8B-B14F-4D97-AF65-F5344CB8AC3E}">
        <p14:creationId xmlns:p14="http://schemas.microsoft.com/office/powerpoint/2010/main" val="1318903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6ECE8-5332-4776-89F1-8AFAF4D46BE5}" type="slidenum">
              <a:rPr lang="en-US" smtClean="0"/>
              <a:t>5</a:t>
            </a:fld>
            <a:endParaRPr lang="en-US"/>
          </a:p>
        </p:txBody>
      </p:sp>
    </p:spTree>
    <p:extLst>
      <p:ext uri="{BB962C8B-B14F-4D97-AF65-F5344CB8AC3E}">
        <p14:creationId xmlns:p14="http://schemas.microsoft.com/office/powerpoint/2010/main" val="1522497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6ECE8-5332-4776-89F1-8AFAF4D46BE5}" type="slidenum">
              <a:rPr lang="en-US" smtClean="0"/>
              <a:t>6</a:t>
            </a:fld>
            <a:endParaRPr lang="en-US"/>
          </a:p>
        </p:txBody>
      </p:sp>
    </p:spTree>
    <p:extLst>
      <p:ext uri="{BB962C8B-B14F-4D97-AF65-F5344CB8AC3E}">
        <p14:creationId xmlns:p14="http://schemas.microsoft.com/office/powerpoint/2010/main" val="4155042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6ECE8-5332-4776-89F1-8AFAF4D46BE5}" type="slidenum">
              <a:rPr lang="en-US" smtClean="0"/>
              <a:t>7</a:t>
            </a:fld>
            <a:endParaRPr lang="en-US"/>
          </a:p>
        </p:txBody>
      </p:sp>
    </p:spTree>
    <p:extLst>
      <p:ext uri="{BB962C8B-B14F-4D97-AF65-F5344CB8AC3E}">
        <p14:creationId xmlns:p14="http://schemas.microsoft.com/office/powerpoint/2010/main" val="288933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6C36ECE8-5332-4776-89F1-8AFAF4D46BE5}" type="slidenum">
              <a:rPr lang="en-US" smtClean="0"/>
              <a:t>8</a:t>
            </a:fld>
            <a:endParaRPr lang="en-US"/>
          </a:p>
        </p:txBody>
      </p:sp>
    </p:spTree>
    <p:extLst>
      <p:ext uri="{BB962C8B-B14F-4D97-AF65-F5344CB8AC3E}">
        <p14:creationId xmlns:p14="http://schemas.microsoft.com/office/powerpoint/2010/main" val="2164533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6ECE8-5332-4776-89F1-8AFAF4D46BE5}" type="slidenum">
              <a:rPr lang="en-US" smtClean="0"/>
              <a:t>9</a:t>
            </a:fld>
            <a:endParaRPr lang="en-US"/>
          </a:p>
        </p:txBody>
      </p:sp>
    </p:spTree>
    <p:extLst>
      <p:ext uri="{BB962C8B-B14F-4D97-AF65-F5344CB8AC3E}">
        <p14:creationId xmlns:p14="http://schemas.microsoft.com/office/powerpoint/2010/main" val="3099291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36ECE8-5332-4776-89F1-8AFAF4D46BE5}" type="slidenum">
              <a:rPr lang="en-US" smtClean="0"/>
              <a:t>10</a:t>
            </a:fld>
            <a:endParaRPr lang="en-US"/>
          </a:p>
        </p:txBody>
      </p:sp>
    </p:spTree>
    <p:extLst>
      <p:ext uri="{BB962C8B-B14F-4D97-AF65-F5344CB8AC3E}">
        <p14:creationId xmlns:p14="http://schemas.microsoft.com/office/powerpoint/2010/main" val="759192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F83844-6B68-4AE4-900D-88DA03000775}"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83844-6B68-4AE4-900D-88DA03000775}"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83844-6B68-4AE4-900D-88DA03000775}"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83844-6B68-4AE4-900D-88DA03000775}"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83844-6B68-4AE4-900D-88DA03000775}" type="datetimeFigureOut">
              <a:rPr lang="en-US" smtClean="0"/>
              <a:t>8/7/2014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F83844-6B68-4AE4-900D-88DA03000775}"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F83844-6B68-4AE4-900D-88DA03000775}" type="datetimeFigureOut">
              <a:rPr lang="en-US" smtClean="0"/>
              <a:t>8/7/2014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F83844-6B68-4AE4-900D-88DA03000775}" type="datetimeFigureOut">
              <a:rPr lang="en-US" smtClean="0"/>
              <a:t>8/7/2014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83844-6B68-4AE4-900D-88DA03000775}" type="datetimeFigureOut">
              <a:rPr lang="en-US" smtClean="0"/>
              <a:t>8/7/2014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83844-6B68-4AE4-900D-88DA03000775}"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83844-6B68-4AE4-900D-88DA03000775}" type="datetimeFigureOut">
              <a:rPr lang="en-US" smtClean="0"/>
              <a:t>8/7/2014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4041E-19D8-4803-9E88-C38BD4F676B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83844-6B68-4AE4-900D-88DA03000775}" type="datetimeFigureOut">
              <a:rPr lang="en-US" smtClean="0"/>
              <a:t>8/7/2014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B4041E-19D8-4803-9E88-C38BD4F676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Co-Spiritual Director (CSD)</a:t>
            </a:r>
            <a:endParaRPr lang="en-US" dirty="0"/>
          </a:p>
        </p:txBody>
      </p:sp>
      <p:sp>
        <p:nvSpPr>
          <p:cNvPr id="3" name="Subtitle 2"/>
          <p:cNvSpPr>
            <a:spLocks noGrp="1"/>
          </p:cNvSpPr>
          <p:nvPr>
            <p:ph type="subTitle" idx="1"/>
          </p:nvPr>
        </p:nvSpPr>
        <p:spPr/>
        <p:txBody>
          <a:bodyPr>
            <a:normAutofit fontScale="70000" lnSpcReduction="20000"/>
          </a:bodyPr>
          <a:lstStyle/>
          <a:p>
            <a:r>
              <a:rPr lang="en-US" sz="6200" dirty="0" smtClean="0"/>
              <a:t>Guidance for CRHP CSD’s</a:t>
            </a:r>
          </a:p>
          <a:p>
            <a:endParaRPr lang="en-US" sz="4000" dirty="0" smtClean="0"/>
          </a:p>
          <a:p>
            <a:r>
              <a:rPr lang="en-US" dirty="0" smtClean="0"/>
              <a:t>Christ Renews His Parish – Regional Support Team</a:t>
            </a:r>
            <a:endParaRPr lang="en-US" dirty="0"/>
          </a:p>
        </p:txBody>
      </p:sp>
      <p:sp>
        <p:nvSpPr>
          <p:cNvPr id="4" name="TextBox 3"/>
          <p:cNvSpPr txBox="1"/>
          <p:nvPr/>
        </p:nvSpPr>
        <p:spPr>
          <a:xfrm>
            <a:off x="5864086" y="5627060"/>
            <a:ext cx="2898913" cy="646331"/>
          </a:xfrm>
          <a:prstGeom prst="rect">
            <a:avLst/>
          </a:prstGeom>
          <a:noFill/>
        </p:spPr>
        <p:txBody>
          <a:bodyPr wrap="square" rtlCol="0">
            <a:spAutoFit/>
          </a:bodyPr>
          <a:lstStyle/>
          <a:p>
            <a:r>
              <a:rPr lang="en-US" dirty="0" smtClean="0">
                <a:solidFill>
                  <a:schemeClr val="tx1">
                    <a:lumMod val="50000"/>
                    <a:lumOff val="50000"/>
                  </a:schemeClr>
                </a:solidFill>
              </a:rPr>
              <a:t>23 July 2014</a:t>
            </a:r>
          </a:p>
          <a:p>
            <a:r>
              <a:rPr lang="en-US" dirty="0" smtClean="0">
                <a:solidFill>
                  <a:schemeClr val="tx1">
                    <a:lumMod val="50000"/>
                    <a:lumOff val="50000"/>
                  </a:schemeClr>
                </a:solidFill>
              </a:rPr>
              <a:t>6:30pm  Nativity Parish Hall</a:t>
            </a: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Mens</a:t>
            </a:r>
            <a:r>
              <a:rPr lang="en-US" dirty="0" smtClean="0"/>
              <a:t>/Women’s CSD should talk</a:t>
            </a:r>
            <a:endParaRPr lang="en-US" dirty="0"/>
          </a:p>
        </p:txBody>
      </p:sp>
      <p:sp>
        <p:nvSpPr>
          <p:cNvPr id="3" name="Content Placeholder 2"/>
          <p:cNvSpPr>
            <a:spLocks noGrp="1"/>
          </p:cNvSpPr>
          <p:nvPr>
            <p:ph idx="1"/>
          </p:nvPr>
        </p:nvSpPr>
        <p:spPr/>
        <p:txBody>
          <a:bodyPr>
            <a:normAutofit lnSpcReduction="10000"/>
          </a:bodyPr>
          <a:lstStyle/>
          <a:p>
            <a:r>
              <a:rPr lang="en-US" dirty="0" smtClean="0"/>
              <a:t>Share mission information in relation to receiving parish that would be helpful to each other</a:t>
            </a:r>
          </a:p>
          <a:p>
            <a:r>
              <a:rPr lang="en-US" dirty="0" smtClean="0"/>
              <a:t>Visit the receiving parish with the liaison together.</a:t>
            </a:r>
          </a:p>
          <a:p>
            <a:r>
              <a:rPr lang="en-US" dirty="0" smtClean="0"/>
              <a:t>Coordinate agape services for each other’s team (very simple service, may be smaller attendance that’s OK, Light a candle, sing a song, prepare ye the way of the Lord</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not Alone</a:t>
            </a:r>
            <a:endParaRPr lang="en-US" dirty="0"/>
          </a:p>
        </p:txBody>
      </p:sp>
      <p:sp>
        <p:nvSpPr>
          <p:cNvPr id="3" name="Content Placeholder 2"/>
          <p:cNvSpPr>
            <a:spLocks noGrp="1"/>
          </p:cNvSpPr>
          <p:nvPr>
            <p:ph idx="1"/>
          </p:nvPr>
        </p:nvSpPr>
        <p:spPr/>
        <p:txBody>
          <a:bodyPr>
            <a:normAutofit/>
          </a:bodyPr>
          <a:lstStyle/>
          <a:p>
            <a:r>
              <a:rPr lang="en-US" dirty="0" smtClean="0"/>
              <a:t>Talk to Regional Support Team (via your Liaison) for help.  Don’t wait too long!   </a:t>
            </a:r>
          </a:p>
          <a:p>
            <a:r>
              <a:rPr lang="en-US" dirty="0" smtClean="0"/>
              <a:t>Talk to Spiritual Director (priest) for guidance when challenged</a:t>
            </a:r>
          </a:p>
          <a:p>
            <a:r>
              <a:rPr lang="en-US" dirty="0" smtClean="0"/>
              <a:t>Share the burden with others.  Collaborate with your LD.</a:t>
            </a:r>
          </a:p>
          <a:p>
            <a:pPr>
              <a:buNone/>
            </a:pPr>
            <a:r>
              <a:rPr lang="en-US" dirty="0" smtClean="0"/>
              <a:t>                                        Pray.   Listen.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Happen?</a:t>
            </a:r>
            <a:endParaRPr lang="en-US" dirty="0"/>
          </a:p>
        </p:txBody>
      </p:sp>
      <p:sp>
        <p:nvSpPr>
          <p:cNvPr id="3" name="Content Placeholder 2"/>
          <p:cNvSpPr>
            <a:spLocks noGrp="1"/>
          </p:cNvSpPr>
          <p:nvPr>
            <p:ph idx="1"/>
          </p:nvPr>
        </p:nvSpPr>
        <p:spPr/>
        <p:txBody>
          <a:bodyPr>
            <a:normAutofit/>
          </a:bodyPr>
          <a:lstStyle/>
          <a:p>
            <a:r>
              <a:rPr lang="en-US" dirty="0" smtClean="0"/>
              <a:t>Wonderful Miracles!</a:t>
            </a:r>
          </a:p>
          <a:p>
            <a:r>
              <a:rPr lang="en-US" dirty="0" smtClean="0"/>
              <a:t>And…some trials</a:t>
            </a:r>
          </a:p>
          <a:p>
            <a:pPr>
              <a:buNone/>
            </a:pPr>
            <a:r>
              <a:rPr lang="en-US" dirty="0" smtClean="0"/>
              <a:t>            </a:t>
            </a:r>
          </a:p>
          <a:p>
            <a:pPr>
              <a:buNone/>
            </a:pPr>
            <a:r>
              <a:rPr lang="en-US" dirty="0"/>
              <a:t> </a:t>
            </a:r>
            <a:r>
              <a:rPr lang="en-US" dirty="0" smtClean="0"/>
              <a:t>                          Discussion</a:t>
            </a:r>
          </a:p>
          <a:p>
            <a:pPr>
              <a:buNone/>
            </a:pPr>
            <a:endParaRPr lang="en-US" dirty="0" smtClean="0"/>
          </a:p>
          <a:p>
            <a:r>
              <a:rPr lang="en-US" sz="2600" dirty="0" smtClean="0"/>
              <a:t>Know that Regional Support team has follow-up with receiving parish for months after the weekends.</a:t>
            </a:r>
            <a:endParaRPr lang="en-US" sz="2600" dirty="0"/>
          </a:p>
          <a:p>
            <a:pPr>
              <a:buNone/>
            </a:pPr>
            <a:r>
              <a:rPr lang="en-US" dirty="0" smtClean="0"/>
              <a:t>                                                 Pray.   Listen.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Evening of Pentecost</a:t>
            </a:r>
            <a:endParaRPr lang="en-US" dirty="0"/>
          </a:p>
        </p:txBody>
      </p:sp>
      <p:sp>
        <p:nvSpPr>
          <p:cNvPr id="3" name="Content Placeholder 2"/>
          <p:cNvSpPr>
            <a:spLocks noGrp="1"/>
          </p:cNvSpPr>
          <p:nvPr>
            <p:ph idx="1"/>
          </p:nvPr>
        </p:nvSpPr>
        <p:spPr/>
        <p:txBody>
          <a:bodyPr>
            <a:normAutofit/>
          </a:bodyPr>
          <a:lstStyle/>
          <a:p>
            <a:r>
              <a:rPr lang="en-US" dirty="0" smtClean="0"/>
              <a:t>Do hold a meeting   (plan it with LD)</a:t>
            </a:r>
          </a:p>
          <a:p>
            <a:r>
              <a:rPr lang="en-US" dirty="0" smtClean="0"/>
              <a:t>Allows team to celebrate the weekend</a:t>
            </a:r>
          </a:p>
          <a:p>
            <a:r>
              <a:rPr lang="en-US" dirty="0" smtClean="0"/>
              <a:t>Allows closure for some who need it</a:t>
            </a:r>
          </a:p>
          <a:p>
            <a:r>
              <a:rPr lang="en-US" dirty="0" smtClean="0"/>
              <a:t>Continue your source(s) of grace</a:t>
            </a:r>
          </a:p>
          <a:p>
            <a:r>
              <a:rPr lang="en-US" dirty="0" smtClean="0"/>
              <a:t>Another sending forth of disciples of Christ!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Lead me Lord, for I need your guidance.</a:t>
            </a:r>
          </a:p>
          <a:p>
            <a:pPr>
              <a:buNone/>
            </a:pPr>
            <a:r>
              <a:rPr lang="en-US" dirty="0" smtClean="0"/>
              <a:t>Teach me your ways, the demands &amp; joys of your truth.</a:t>
            </a:r>
          </a:p>
          <a:p>
            <a:pPr>
              <a:buNone/>
            </a:pPr>
            <a:r>
              <a:rPr lang="en-US" dirty="0" smtClean="0"/>
              <a:t>And I will keep them. I will walk in Your way.</a:t>
            </a:r>
          </a:p>
          <a:p>
            <a:pPr>
              <a:buNone/>
            </a:pPr>
            <a:r>
              <a:rPr lang="en-US" dirty="0" smtClean="0"/>
              <a:t>Lord please bless me with the wisdom and strength of your Holy Spirit.</a:t>
            </a:r>
          </a:p>
          <a:p>
            <a:pPr>
              <a:buNone/>
            </a:pPr>
            <a:r>
              <a:rPr lang="en-US" dirty="0" smtClean="0"/>
              <a:t>For if I can really </a:t>
            </a:r>
            <a:r>
              <a:rPr lang="en-US" i="1" dirty="0" smtClean="0"/>
              <a:t>know</a:t>
            </a:r>
            <a:r>
              <a:rPr lang="en-US" dirty="0" smtClean="0"/>
              <a:t> you, my God, I can follow.</a:t>
            </a:r>
          </a:p>
          <a:p>
            <a:pPr>
              <a:buNone/>
            </a:pPr>
            <a:r>
              <a:rPr lang="en-US" dirty="0" smtClean="0"/>
              <a:t>God, I know and trust that You love me.</a:t>
            </a:r>
          </a:p>
          <a:p>
            <a:pPr>
              <a:buNone/>
            </a:pPr>
            <a:r>
              <a:rPr lang="en-US" dirty="0" smtClean="0"/>
              <a:t>God, I know that you always will love me with infinite kindness.</a:t>
            </a:r>
          </a:p>
          <a:p>
            <a:pPr>
              <a:buNone/>
            </a:pPr>
            <a:r>
              <a:rPr lang="en-US" dirty="0" smtClean="0"/>
              <a:t>And so, God. I will follow You.  Moment to moment.  Step by step.  Just to Be with You.</a:t>
            </a:r>
          </a:p>
          <a:p>
            <a:pPr>
              <a:buNone/>
            </a:pPr>
            <a:r>
              <a:rPr lang="en-US" dirty="0"/>
              <a:t>	</a:t>
            </a:r>
            <a:r>
              <a:rPr lang="en-US" dirty="0" smtClean="0"/>
              <a:t>					AMEN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Hodge-</a:t>
            </a:r>
            <a:r>
              <a:rPr lang="en-US" dirty="0" err="1" smtClean="0"/>
              <a:t>Podge</a:t>
            </a:r>
            <a:r>
              <a:rPr lang="en-US" dirty="0" smtClean="0"/>
              <a:t> : But Helpful!</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Let go, Let God!   Have Faith.  The Holy Spirit IS with us!</a:t>
            </a:r>
          </a:p>
          <a:p>
            <a:r>
              <a:rPr lang="en-US" dirty="0" smtClean="0"/>
              <a:t>Listen to inspirational music.  Let your spirit soar with GOD!</a:t>
            </a:r>
          </a:p>
          <a:p>
            <a:r>
              <a:rPr lang="en-US" dirty="0" smtClean="0"/>
              <a:t>Be patient and when you know what is right, be fearless and be loving.</a:t>
            </a:r>
          </a:p>
          <a:p>
            <a:r>
              <a:rPr lang="en-US" dirty="0" smtClean="0"/>
              <a:t>Think: Gentle Shepherd</a:t>
            </a:r>
          </a:p>
          <a:p>
            <a:r>
              <a:rPr lang="en-US" dirty="0" smtClean="0"/>
              <a:t>Simple can be beautiful</a:t>
            </a:r>
          </a:p>
          <a:p>
            <a:r>
              <a:rPr lang="en-US" dirty="0" smtClean="0"/>
              <a:t>Make room, to allow sharing</a:t>
            </a:r>
          </a:p>
          <a:p>
            <a:r>
              <a:rPr lang="en-US" dirty="0" smtClean="0"/>
              <a:t>Scripture reflection, community sharing…lead to wisdom (who wouldn’t want to be wise?)</a:t>
            </a:r>
          </a:p>
          <a:p>
            <a:r>
              <a:rPr lang="en-US" dirty="0" smtClean="0"/>
              <a:t>Come Holy Spirit, fill the hearts of Your faithful and…</a:t>
            </a:r>
          </a:p>
          <a:p>
            <a:r>
              <a:rPr lang="en-US" dirty="0" smtClean="0"/>
              <a:t>Fear not.</a:t>
            </a:r>
          </a:p>
          <a:p>
            <a:r>
              <a:rPr lang="en-US" dirty="0" smtClean="0"/>
              <a:t>Agape means…?</a:t>
            </a:r>
          </a:p>
          <a:p>
            <a:r>
              <a:rPr lang="en-US" dirty="0" smtClean="0"/>
              <a:t>Come, Holy Ghost, Creator blest    And in our hearts……</a:t>
            </a:r>
          </a:p>
          <a:p>
            <a:r>
              <a:rPr lang="en-US" dirty="0" smtClean="0"/>
              <a:t>Not perfect, but loved.  And love conquers all.</a:t>
            </a:r>
          </a:p>
          <a:p>
            <a:r>
              <a:rPr lang="en-US" dirty="0" smtClean="0"/>
              <a:t>Col 3:12-21  Put on, as God’s chosen ones, holy and beloved, heartfelt compassion…..do everything in the name of the Lord Jesus..</a:t>
            </a:r>
          </a:p>
          <a:p>
            <a:r>
              <a:rPr lang="en-US" dirty="0" smtClean="0"/>
              <a:t>Matt 10:27-33  What I tell you in the darkness, speak in the light; and what you hear whispered in your ear, proclaim upon the housetops….</a:t>
            </a:r>
          </a:p>
          <a:p>
            <a:r>
              <a:rPr lang="en-US" dirty="0" smtClean="0"/>
              <a:t>Carry your candle, run to the darkness….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Points on Prayer</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You will be rewarded when you pray…you </a:t>
            </a:r>
            <a:r>
              <a:rPr lang="en-US" i="1" dirty="0" smtClean="0"/>
              <a:t>may</a:t>
            </a:r>
            <a:r>
              <a:rPr lang="en-US" dirty="0" smtClean="0"/>
              <a:t> get what you ask for, but will be rewarded</a:t>
            </a:r>
          </a:p>
          <a:p>
            <a:r>
              <a:rPr lang="en-US" dirty="0" smtClean="0"/>
              <a:t>You may not know how to pray, pray anyway</a:t>
            </a:r>
          </a:p>
          <a:p>
            <a:r>
              <a:rPr lang="en-US" dirty="0" smtClean="0"/>
              <a:t>Find a regular place to pray, a prayer spot</a:t>
            </a:r>
          </a:p>
          <a:p>
            <a:r>
              <a:rPr lang="en-US" dirty="0" smtClean="0"/>
              <a:t>Know prayer is always possible..Jesus is with you</a:t>
            </a:r>
          </a:p>
          <a:p>
            <a:r>
              <a:rPr lang="en-US" dirty="0" smtClean="0"/>
              <a:t>Prayer is experiencing God, Being with God.</a:t>
            </a:r>
          </a:p>
          <a:p>
            <a:r>
              <a:rPr lang="en-US" dirty="0" smtClean="0"/>
              <a:t>St Francis de Sales-conditions of prayer; 1) Be little by humility  2) Be great in hope  3) Be grafted onto Jesus Christ crucified</a:t>
            </a:r>
          </a:p>
          <a:p>
            <a:r>
              <a:rPr lang="en-US" dirty="0" smtClean="0"/>
              <a:t>The beginning of prayer is praise</a:t>
            </a:r>
          </a:p>
          <a:p>
            <a:r>
              <a:rPr lang="en-US" dirty="0" smtClean="0"/>
              <a:t>Just to say the holy name of Jesus Christ is a prayer</a:t>
            </a:r>
          </a:p>
          <a:p>
            <a:r>
              <a:rPr lang="en-US" dirty="0" smtClean="0"/>
              <a:t>Thru prayer we find strength, hope, peace, encouragement, joy so that we can endure the sufferings with grace.</a:t>
            </a:r>
          </a:p>
          <a:p>
            <a:r>
              <a:rPr lang="en-US" dirty="0" smtClean="0"/>
              <a:t>The SILENCE: 1Peter4:7 says remain calm to pray.  The more quiet we are to the promptings of grace, the more we grow.</a:t>
            </a:r>
          </a:p>
          <a:p>
            <a:r>
              <a:rPr lang="en-US" dirty="0" smtClean="0"/>
              <a:t>How do I hear Him?..be faithful, great in hope. God speaks in a whisper.  I never heard Him speak, but ‘know’ his presence, His inspiration in my soul.</a:t>
            </a:r>
          </a:p>
          <a:p>
            <a:r>
              <a:rPr lang="en-US" dirty="0" smtClean="0"/>
              <a:t>Pope John Paul II spoke o four mother tongue as praise to God..we must relearn the language of humility and trust…sincere commitment</a:t>
            </a:r>
          </a:p>
          <a:p>
            <a:r>
              <a:rPr lang="en-US" dirty="0" smtClean="0"/>
              <a:t>Silence is a dedication to God.  A sharing of your gift of life.</a:t>
            </a:r>
          </a:p>
          <a:p>
            <a:r>
              <a:rPr lang="en-US" dirty="0" smtClean="0"/>
              <a:t>BE Still, and know that I Am the Lord</a:t>
            </a:r>
          </a:p>
          <a:p>
            <a:r>
              <a:rPr lang="en-US" dirty="0" smtClean="0"/>
              <a:t>Then, I feel such a touch of the divine in my in most being, that my heart awakens and becomes light.  Light as if it possessed wings to lift it up to the true homeland.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Lead me Lord, for I need your guidance.</a:t>
            </a:r>
          </a:p>
          <a:p>
            <a:pPr>
              <a:buNone/>
            </a:pPr>
            <a:r>
              <a:rPr lang="en-US" dirty="0" smtClean="0"/>
              <a:t>Teach me your ways, the demands &amp; joys of your truth.</a:t>
            </a:r>
          </a:p>
          <a:p>
            <a:pPr>
              <a:buNone/>
            </a:pPr>
            <a:r>
              <a:rPr lang="en-US" dirty="0" smtClean="0"/>
              <a:t>And I will keep them. I will walk in Your way.</a:t>
            </a:r>
          </a:p>
          <a:p>
            <a:pPr>
              <a:buNone/>
            </a:pPr>
            <a:r>
              <a:rPr lang="en-US" dirty="0" smtClean="0"/>
              <a:t>Lord please bless me with the wisdom and strength of your Holy Spirit.</a:t>
            </a:r>
          </a:p>
          <a:p>
            <a:pPr>
              <a:buNone/>
            </a:pPr>
            <a:r>
              <a:rPr lang="en-US" dirty="0" smtClean="0"/>
              <a:t>For if I can really </a:t>
            </a:r>
            <a:r>
              <a:rPr lang="en-US" i="1" dirty="0" smtClean="0"/>
              <a:t>know</a:t>
            </a:r>
            <a:r>
              <a:rPr lang="en-US" dirty="0" smtClean="0"/>
              <a:t> you, my God, I can follow.</a:t>
            </a:r>
          </a:p>
          <a:p>
            <a:pPr>
              <a:buNone/>
            </a:pPr>
            <a:r>
              <a:rPr lang="en-US" dirty="0" smtClean="0"/>
              <a:t>God, I know and trust that You love me.</a:t>
            </a:r>
          </a:p>
          <a:p>
            <a:pPr>
              <a:buNone/>
            </a:pPr>
            <a:r>
              <a:rPr lang="en-US" dirty="0" smtClean="0"/>
              <a:t>God, I know that you always will love me with infinite kindness.</a:t>
            </a:r>
          </a:p>
          <a:p>
            <a:pPr>
              <a:buNone/>
            </a:pPr>
            <a:r>
              <a:rPr lang="en-US" dirty="0" smtClean="0"/>
              <a:t>And so, God. I will follow You.  Moment to moment.  Step by step.  Just to Be with You.</a:t>
            </a:r>
          </a:p>
          <a:p>
            <a:pPr>
              <a:buNone/>
            </a:pPr>
            <a:r>
              <a:rPr lang="en-US" dirty="0"/>
              <a:t>	</a:t>
            </a:r>
            <a:r>
              <a:rPr lang="en-US" dirty="0" smtClean="0"/>
              <a:t>					AMEN</a:t>
            </a:r>
          </a:p>
          <a:p>
            <a:endParaRPr lang="en-US" dirty="0"/>
          </a:p>
        </p:txBody>
      </p:sp>
    </p:spTree>
    <p:extLst>
      <p:ext uri="{BB962C8B-B14F-4D97-AF65-F5344CB8AC3E}">
        <p14:creationId xmlns:p14="http://schemas.microsoft.com/office/powerpoint/2010/main" val="1532027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Prayer</a:t>
            </a:r>
            <a:endParaRPr lang="en-US" dirty="0"/>
          </a:p>
        </p:txBody>
      </p:sp>
      <p:sp>
        <p:nvSpPr>
          <p:cNvPr id="3" name="Content Placeholder 2"/>
          <p:cNvSpPr>
            <a:spLocks noGrp="1"/>
          </p:cNvSpPr>
          <p:nvPr>
            <p:ph idx="1"/>
          </p:nvPr>
        </p:nvSpPr>
        <p:spPr/>
        <p:txBody>
          <a:bodyPr/>
          <a:lstStyle/>
          <a:p>
            <a:r>
              <a:rPr lang="en-US" dirty="0" smtClean="0"/>
              <a:t>Put yourself before the Lord</a:t>
            </a:r>
          </a:p>
          <a:p>
            <a:r>
              <a:rPr lang="en-US" dirty="0" smtClean="0"/>
              <a:t>Give Thanks</a:t>
            </a:r>
          </a:p>
          <a:p>
            <a:r>
              <a:rPr lang="en-US" dirty="0" smtClean="0"/>
              <a:t>Offer ourselves to glorify God</a:t>
            </a:r>
          </a:p>
          <a:p>
            <a:r>
              <a:rPr lang="en-US" dirty="0" smtClean="0"/>
              <a:t>Ask for God to bless us and our work</a:t>
            </a:r>
          </a:p>
          <a:p>
            <a:r>
              <a:rPr lang="en-US" dirty="0" smtClean="0"/>
              <a:t>Invite the Holy Spirit</a:t>
            </a:r>
          </a:p>
          <a:p>
            <a:pPr>
              <a:buNone/>
            </a:pPr>
            <a:endParaRPr lang="en-US" dirty="0" smtClean="0"/>
          </a:p>
          <a:p>
            <a:pPr>
              <a:buNone/>
            </a:pPr>
            <a:r>
              <a:rPr lang="en-US" dirty="0"/>
              <a:t> </a:t>
            </a:r>
            <a:r>
              <a:rPr lang="en-US" dirty="0" smtClean="0"/>
              <a:t>            Proceed with Agape Love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CRHP Manual</a:t>
            </a:r>
            <a:endParaRPr lang="en-US" dirty="0"/>
          </a:p>
        </p:txBody>
      </p:sp>
      <p:sp>
        <p:nvSpPr>
          <p:cNvPr id="3" name="Content Placeholder 2"/>
          <p:cNvSpPr>
            <a:spLocks noGrp="1"/>
          </p:cNvSpPr>
          <p:nvPr>
            <p:ph idx="1"/>
          </p:nvPr>
        </p:nvSpPr>
        <p:spPr>
          <a:xfrm>
            <a:off x="457200" y="1600200"/>
            <a:ext cx="8229600" cy="3352799"/>
          </a:xfrm>
        </p:spPr>
        <p:txBody>
          <a:bodyPr>
            <a:normAutofit fontScale="70000" lnSpcReduction="20000"/>
          </a:bodyPr>
          <a:lstStyle/>
          <a:p>
            <a:r>
              <a:rPr lang="en-US" dirty="0" smtClean="0"/>
              <a:t>Primary Assistant to Priest (Spiritual Director) to provide </a:t>
            </a:r>
            <a:r>
              <a:rPr lang="en-US" b="1" dirty="0" smtClean="0">
                <a:solidFill>
                  <a:srgbClr val="FF0000"/>
                </a:solidFill>
              </a:rPr>
              <a:t>leadership, counseling, service </a:t>
            </a:r>
            <a:r>
              <a:rPr lang="en-US" dirty="0" smtClean="0"/>
              <a:t>to the team for formation and on the weekend.</a:t>
            </a:r>
          </a:p>
          <a:p>
            <a:r>
              <a:rPr lang="en-US" dirty="0" smtClean="0"/>
              <a:t>CSD is chosen by Spiritual Director</a:t>
            </a:r>
          </a:p>
          <a:p>
            <a:r>
              <a:rPr lang="en-US" dirty="0" smtClean="0"/>
              <a:t>While the </a:t>
            </a:r>
            <a:r>
              <a:rPr lang="en-US" b="1" dirty="0" smtClean="0"/>
              <a:t>priest’s</a:t>
            </a:r>
            <a:r>
              <a:rPr lang="en-US" dirty="0" smtClean="0"/>
              <a:t> presence, participation, and full support is critical, this </a:t>
            </a:r>
            <a:r>
              <a:rPr lang="en-US" b="1" dirty="0" smtClean="0"/>
              <a:t>ministry is shared </a:t>
            </a:r>
            <a:r>
              <a:rPr lang="en-US" dirty="0" smtClean="0"/>
              <a:t>with the CSD.</a:t>
            </a:r>
          </a:p>
          <a:p>
            <a:r>
              <a:rPr lang="en-US" dirty="0" smtClean="0"/>
              <a:t>On the weekend, CSD serve as </a:t>
            </a:r>
            <a:r>
              <a:rPr lang="en-US" b="1" dirty="0" smtClean="0"/>
              <a:t>portal</a:t>
            </a:r>
            <a:r>
              <a:rPr lang="en-US" dirty="0" smtClean="0"/>
              <a:t> (prayer counseling and prayers for healing) </a:t>
            </a:r>
            <a:r>
              <a:rPr lang="en-US" b="1" dirty="0" smtClean="0"/>
              <a:t>to reconciliation </a:t>
            </a:r>
            <a:r>
              <a:rPr lang="en-US" dirty="0" smtClean="0"/>
              <a:t>(only priests administer the sacrament)</a:t>
            </a:r>
          </a:p>
          <a:p>
            <a:r>
              <a:rPr lang="en-US" dirty="0" smtClean="0"/>
              <a:t>When needed, </a:t>
            </a:r>
            <a:r>
              <a:rPr lang="en-US" b="1" dirty="0" smtClean="0"/>
              <a:t>assist the priest </a:t>
            </a:r>
            <a:r>
              <a:rPr lang="en-US" dirty="0" smtClean="0"/>
              <a:t>in </a:t>
            </a:r>
            <a:r>
              <a:rPr lang="en-US" dirty="0" err="1" smtClean="0"/>
              <a:t>footwashing</a:t>
            </a:r>
            <a:r>
              <a:rPr lang="en-US" dirty="0" smtClean="0"/>
              <a:t> and as EMHC </a:t>
            </a:r>
          </a:p>
          <a:p>
            <a:pPr>
              <a:buNone/>
            </a:pPr>
            <a:endParaRPr lang="en-US" dirty="0"/>
          </a:p>
        </p:txBody>
      </p:sp>
      <p:sp>
        <p:nvSpPr>
          <p:cNvPr id="5" name="TextBox 4"/>
          <p:cNvSpPr txBox="1"/>
          <p:nvPr/>
        </p:nvSpPr>
        <p:spPr>
          <a:xfrm>
            <a:off x="838200" y="4648200"/>
            <a:ext cx="7696200" cy="1754326"/>
          </a:xfrm>
          <a:prstGeom prst="rect">
            <a:avLst/>
          </a:prstGeom>
          <a:noFill/>
        </p:spPr>
        <p:txBody>
          <a:bodyPr wrap="square" rtlCol="0">
            <a:spAutoFit/>
          </a:bodyPr>
          <a:lstStyle/>
          <a:p>
            <a:pPr>
              <a:buNone/>
            </a:pPr>
            <a:r>
              <a:rPr lang="en-US" i="1" dirty="0" smtClean="0"/>
              <a:t>Recommendations</a:t>
            </a:r>
            <a:r>
              <a:rPr lang="en-US" dirty="0" smtClean="0"/>
              <a:t> in Manual on CSD</a:t>
            </a:r>
          </a:p>
          <a:p>
            <a:pPr>
              <a:buFont typeface="Arial" pitchFamily="34" charset="0"/>
              <a:buChar char="•"/>
            </a:pPr>
            <a:r>
              <a:rPr lang="en-US" dirty="0" smtClean="0"/>
              <a:t>CSD’s are a rotating ministry (repeat as CSD).</a:t>
            </a:r>
          </a:p>
          <a:p>
            <a:pPr>
              <a:buFont typeface="Arial" pitchFamily="34" charset="0"/>
              <a:buChar char="•"/>
            </a:pPr>
            <a:r>
              <a:rPr lang="en-US" dirty="0" smtClean="0"/>
              <a:t>CSD’s may be appointed by pastor or pastor team, selected by Regional Support Team, or possibly discerned in discernment process</a:t>
            </a:r>
          </a:p>
          <a:p>
            <a:pPr>
              <a:buFont typeface="Arial" pitchFamily="34" charset="0"/>
              <a:buChar char="•"/>
            </a:pPr>
            <a:r>
              <a:rPr lang="en-US" dirty="0" smtClean="0"/>
              <a:t>Qualifications: a holy and faithful follower of Jesus</a:t>
            </a:r>
          </a:p>
          <a:p>
            <a:pPr>
              <a:buFont typeface="Arial" pitchFamily="34" charset="0"/>
              <a:buChar char="•"/>
            </a:pPr>
            <a:r>
              <a:rPr lang="en-US" dirty="0" smtClean="0"/>
              <a:t>Follow the formation process: commitment and contribution is critical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CRHP Manual</a:t>
            </a:r>
            <a:br>
              <a:rPr lang="en-US" dirty="0" smtClean="0"/>
            </a:br>
            <a:r>
              <a:rPr lang="en-US" sz="2700" dirty="0" smtClean="0"/>
              <a:t>Particular Instructions for SD (&amp;CSD)</a:t>
            </a:r>
            <a:endParaRPr lang="en-US" sz="2700" dirty="0"/>
          </a:p>
        </p:txBody>
      </p:sp>
      <p:sp>
        <p:nvSpPr>
          <p:cNvPr id="3" name="Content Placeholder 2"/>
          <p:cNvSpPr>
            <a:spLocks noGrp="1"/>
          </p:cNvSpPr>
          <p:nvPr>
            <p:ph idx="1"/>
          </p:nvPr>
        </p:nvSpPr>
        <p:spPr>
          <a:xfrm>
            <a:off x="228600" y="1524000"/>
            <a:ext cx="8763000" cy="3200399"/>
          </a:xfrm>
        </p:spPr>
        <p:txBody>
          <a:bodyPr>
            <a:normAutofit fontScale="47500" lnSpcReduction="20000"/>
          </a:bodyPr>
          <a:lstStyle/>
          <a:p>
            <a:pPr>
              <a:buNone/>
            </a:pPr>
            <a:endParaRPr lang="en-US" dirty="0"/>
          </a:p>
          <a:p>
            <a:pPr>
              <a:buNone/>
            </a:pPr>
            <a:r>
              <a:rPr lang="en-US" sz="4400" dirty="0" smtClean="0"/>
              <a:t>Team </a:t>
            </a:r>
            <a:r>
              <a:rPr lang="en-US" sz="4400" b="1" dirty="0" smtClean="0"/>
              <a:t>Formation</a:t>
            </a:r>
          </a:p>
          <a:p>
            <a:r>
              <a:rPr lang="en-US" sz="4400" dirty="0" smtClean="0"/>
              <a:t>Read the manual, share process with Lay Director, request support from Regional Support Team when needed, assist team in personal spiritual direction AND PRAY</a:t>
            </a:r>
          </a:p>
          <a:p>
            <a:pPr>
              <a:buNone/>
            </a:pPr>
            <a:r>
              <a:rPr lang="en-US" dirty="0"/>
              <a:t> </a:t>
            </a:r>
            <a:r>
              <a:rPr lang="en-US" dirty="0" smtClean="0"/>
              <a:t>  	</a:t>
            </a:r>
          </a:p>
          <a:p>
            <a:pPr>
              <a:buNone/>
            </a:pPr>
            <a:r>
              <a:rPr lang="en-US" dirty="0" smtClean="0"/>
              <a:t>CSD does most items listed in on pages 3&amp;4 of Part 4 under SD Particular Instructions </a:t>
            </a:r>
            <a:r>
              <a:rPr lang="en-US" i="1" dirty="0" smtClean="0"/>
              <a:t>except</a:t>
            </a:r>
            <a:r>
              <a:rPr lang="en-US" dirty="0" smtClean="0"/>
              <a:t> as noted below:</a:t>
            </a:r>
          </a:p>
          <a:p>
            <a:pPr>
              <a:buNone/>
            </a:pPr>
            <a:r>
              <a:rPr lang="en-US" dirty="0"/>
              <a:t>	</a:t>
            </a:r>
            <a:r>
              <a:rPr lang="en-US" dirty="0" smtClean="0"/>
              <a:t>	#13 Go-to sponsor parish priest if necessary with spiritual problems.  </a:t>
            </a:r>
          </a:p>
          <a:p>
            <a:pPr>
              <a:buNone/>
            </a:pPr>
            <a:r>
              <a:rPr lang="en-US" dirty="0"/>
              <a:t>	</a:t>
            </a:r>
            <a:r>
              <a:rPr lang="en-US" dirty="0" smtClean="0"/>
              <a:t>	#15Team Sacristan/Liturgist will work with receiving parish Priest regarding liturgy.</a:t>
            </a:r>
          </a:p>
          <a:p>
            <a:pPr>
              <a:buNone/>
            </a:pPr>
            <a:r>
              <a:rPr lang="en-US" dirty="0"/>
              <a:t>	</a:t>
            </a:r>
            <a:r>
              <a:rPr lang="en-US" dirty="0" smtClean="0"/>
              <a:t>	#16 CSD does not deliver homilies.  </a:t>
            </a:r>
            <a:endParaRPr lang="en-US" dirty="0"/>
          </a:p>
          <a:p>
            <a:pPr>
              <a:buNone/>
            </a:pPr>
            <a:r>
              <a:rPr lang="en-US" dirty="0" smtClean="0"/>
              <a:t>		#17 Sacristan/Liturgist assist priest in setup for Reconciliation services </a:t>
            </a:r>
          </a:p>
          <a:p>
            <a:pPr>
              <a:buNone/>
            </a:pPr>
            <a:endParaRPr lang="en-US" dirty="0" smtClean="0"/>
          </a:p>
          <a:p>
            <a:pPr>
              <a:buNone/>
            </a:pPr>
            <a:endParaRPr lang="en-US" dirty="0"/>
          </a:p>
          <a:p>
            <a:pPr>
              <a:buNone/>
            </a:pPr>
            <a:endParaRPr lang="en-US" dirty="0"/>
          </a:p>
        </p:txBody>
      </p:sp>
      <p:sp>
        <p:nvSpPr>
          <p:cNvPr id="4" name="TextBox 3"/>
          <p:cNvSpPr txBox="1"/>
          <p:nvPr/>
        </p:nvSpPr>
        <p:spPr>
          <a:xfrm>
            <a:off x="609600" y="5257800"/>
            <a:ext cx="8001000" cy="923330"/>
          </a:xfrm>
          <a:prstGeom prst="rect">
            <a:avLst/>
          </a:prstGeom>
          <a:noFill/>
        </p:spPr>
        <p:txBody>
          <a:bodyPr wrap="square" rtlCol="0">
            <a:spAutoFit/>
          </a:bodyPr>
          <a:lstStyle/>
          <a:p>
            <a:r>
              <a:rPr lang="en-US" dirty="0" smtClean="0"/>
              <a:t>There are many tasks and things to attend to.  In all you do, do with  holy reverence for God, giving Him thanks and praise.   You may be the CSD team member, but it is Christ we follow.</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CRHP Manual</a:t>
            </a:r>
            <a:br>
              <a:rPr lang="en-US" dirty="0" smtClean="0"/>
            </a:br>
            <a:r>
              <a:rPr lang="en-US" sz="2700" dirty="0" smtClean="0"/>
              <a:t>Particular Instructions for SD (&amp;CSD)</a:t>
            </a:r>
            <a:endParaRPr lang="en-US" sz="2700" dirty="0"/>
          </a:p>
        </p:txBody>
      </p:sp>
      <p:sp>
        <p:nvSpPr>
          <p:cNvPr id="3" name="Content Placeholder 2"/>
          <p:cNvSpPr>
            <a:spLocks noGrp="1"/>
          </p:cNvSpPr>
          <p:nvPr>
            <p:ph idx="1"/>
          </p:nvPr>
        </p:nvSpPr>
        <p:spPr>
          <a:xfrm>
            <a:off x="228600" y="1600201"/>
            <a:ext cx="8915400" cy="3048000"/>
          </a:xfrm>
        </p:spPr>
        <p:txBody>
          <a:bodyPr>
            <a:normAutofit fontScale="40000" lnSpcReduction="20000"/>
          </a:bodyPr>
          <a:lstStyle/>
          <a:p>
            <a:pPr>
              <a:buNone/>
            </a:pPr>
            <a:r>
              <a:rPr lang="en-US" sz="6000" b="1" dirty="0" smtClean="0"/>
              <a:t>Weekend</a:t>
            </a:r>
            <a:r>
              <a:rPr lang="en-US" sz="6000" dirty="0" smtClean="0"/>
              <a:t> Ministry</a:t>
            </a:r>
          </a:p>
          <a:p>
            <a:r>
              <a:rPr lang="en-US" sz="6000" dirty="0" smtClean="0"/>
              <a:t>Read the manual for instructions, role, responsibility.  New Life in Christ witness (</a:t>
            </a:r>
            <a:r>
              <a:rPr lang="en-US" sz="6000" i="1" dirty="0" smtClean="0"/>
              <a:t>witness</a:t>
            </a:r>
            <a:r>
              <a:rPr lang="en-US" sz="6000" dirty="0" smtClean="0"/>
              <a:t>, not homily) AND PRAY </a:t>
            </a:r>
          </a:p>
          <a:p>
            <a:pPr>
              <a:buNone/>
            </a:pPr>
            <a:r>
              <a:rPr lang="en-US" dirty="0" smtClean="0"/>
              <a:t>	</a:t>
            </a:r>
          </a:p>
          <a:p>
            <a:pPr>
              <a:buNone/>
            </a:pPr>
            <a:r>
              <a:rPr lang="en-US" dirty="0" smtClean="0"/>
              <a:t>CSD does most items listed in on pages 3&amp;4 of Part 4 under SD Particular Instructions </a:t>
            </a:r>
            <a:r>
              <a:rPr lang="en-US" i="1" dirty="0" smtClean="0"/>
              <a:t>except</a:t>
            </a:r>
            <a:r>
              <a:rPr lang="en-US" dirty="0" smtClean="0"/>
              <a:t> as noted below:</a:t>
            </a:r>
          </a:p>
          <a:p>
            <a:pPr>
              <a:buNone/>
            </a:pPr>
            <a:r>
              <a:rPr lang="en-US" dirty="0"/>
              <a:t>	</a:t>
            </a:r>
            <a:r>
              <a:rPr lang="en-US" dirty="0" smtClean="0"/>
              <a:t>	#4 Priest or CSD can do opening remarks &amp; prayer in chapel.  Discuss with priest.</a:t>
            </a:r>
          </a:p>
          <a:p>
            <a:pPr>
              <a:buNone/>
            </a:pPr>
            <a:r>
              <a:rPr lang="en-US" dirty="0"/>
              <a:t>	</a:t>
            </a:r>
            <a:r>
              <a:rPr lang="en-US" dirty="0" smtClean="0"/>
              <a:t>	#6 Keep it simple, don’t distract from message.  Members hugging after witness can create feeling of 2 </a:t>
            </a:r>
          </a:p>
          <a:p>
            <a:pPr>
              <a:buNone/>
            </a:pPr>
            <a:r>
              <a:rPr lang="en-US" dirty="0"/>
              <a:t>	</a:t>
            </a:r>
            <a:r>
              <a:rPr lang="en-US" dirty="0" smtClean="0"/>
              <a:t>	      communities.  Move witness out of room to avoid.  Invitees can hug/</a:t>
            </a:r>
            <a:r>
              <a:rPr lang="en-US" dirty="0" err="1" smtClean="0"/>
              <a:t>afirm</a:t>
            </a:r>
            <a:r>
              <a:rPr lang="en-US" dirty="0" smtClean="0"/>
              <a:t> anytime. </a:t>
            </a:r>
            <a:r>
              <a:rPr lang="en-US" dirty="0" smtClean="0">
                <a:solidFill>
                  <a:srgbClr val="FF0000"/>
                </a:solidFill>
              </a:rPr>
              <a:t>????</a:t>
            </a:r>
          </a:p>
          <a:p>
            <a:pPr>
              <a:buNone/>
            </a:pPr>
            <a:r>
              <a:rPr lang="en-US" dirty="0"/>
              <a:t>	</a:t>
            </a:r>
            <a:r>
              <a:rPr lang="en-US" dirty="0" smtClean="0"/>
              <a:t>	#7&amp;8 Priest gives Reconciliation witness (CSD does New Life in Christ witness)</a:t>
            </a:r>
          </a:p>
          <a:p>
            <a:pPr>
              <a:buNone/>
            </a:pPr>
            <a:r>
              <a:rPr lang="en-US" dirty="0"/>
              <a:t>	</a:t>
            </a:r>
            <a:r>
              <a:rPr lang="en-US" dirty="0" smtClean="0"/>
              <a:t>	#10&amp;11 Priest usually explains Reconciliation procedure and introduces confessors</a:t>
            </a:r>
          </a:p>
          <a:p>
            <a:pPr>
              <a:buNone/>
            </a:pPr>
            <a:r>
              <a:rPr lang="en-US" dirty="0"/>
              <a:t>	</a:t>
            </a:r>
            <a:r>
              <a:rPr lang="en-US" dirty="0" smtClean="0"/>
              <a:t>	#12&amp;19 of coarse the Priest does mass</a:t>
            </a:r>
          </a:p>
          <a:p>
            <a:pPr>
              <a:buNone/>
            </a:pPr>
            <a:r>
              <a:rPr lang="en-US" dirty="0"/>
              <a:t>	</a:t>
            </a:r>
            <a:r>
              <a:rPr lang="en-US" dirty="0" smtClean="0"/>
              <a:t>	#18 Priest does mass and the foot washing.  Discuss with Priest, CSD and LD assistance in </a:t>
            </a:r>
            <a:r>
              <a:rPr lang="en-US" dirty="0" err="1" smtClean="0"/>
              <a:t>footwashing</a:t>
            </a:r>
            <a:r>
              <a:rPr lang="en-US" dirty="0" smtClean="0"/>
              <a:t>.  Future CSD </a:t>
            </a:r>
          </a:p>
          <a:p>
            <a:pPr>
              <a:buNone/>
            </a:pPr>
            <a:r>
              <a:rPr lang="en-US" dirty="0"/>
              <a:t>	</a:t>
            </a:r>
            <a:r>
              <a:rPr lang="en-US" dirty="0" smtClean="0"/>
              <a:t>	        prays over invitees during </a:t>
            </a:r>
            <a:r>
              <a:rPr lang="en-US" dirty="0" err="1" smtClean="0"/>
              <a:t>footwashing</a:t>
            </a:r>
            <a:r>
              <a:rPr lang="en-US" dirty="0" smtClean="0"/>
              <a:t>.</a:t>
            </a:r>
          </a:p>
          <a:p>
            <a:pPr>
              <a:buNone/>
            </a:pPr>
            <a:endParaRPr lang="en-US" dirty="0" smtClean="0"/>
          </a:p>
          <a:p>
            <a:pPr>
              <a:buNone/>
            </a:pPr>
            <a:endParaRPr lang="en-US" dirty="0"/>
          </a:p>
          <a:p>
            <a:pPr>
              <a:buNone/>
            </a:pPr>
            <a:endParaRPr lang="en-US" dirty="0"/>
          </a:p>
        </p:txBody>
      </p:sp>
      <p:sp>
        <p:nvSpPr>
          <p:cNvPr id="4" name="TextBox 3"/>
          <p:cNvSpPr txBox="1"/>
          <p:nvPr/>
        </p:nvSpPr>
        <p:spPr>
          <a:xfrm>
            <a:off x="609600" y="5257800"/>
            <a:ext cx="8001000" cy="923330"/>
          </a:xfrm>
          <a:prstGeom prst="rect">
            <a:avLst/>
          </a:prstGeom>
          <a:noFill/>
        </p:spPr>
        <p:txBody>
          <a:bodyPr wrap="square" rtlCol="0">
            <a:spAutoFit/>
          </a:bodyPr>
          <a:lstStyle/>
          <a:p>
            <a:r>
              <a:rPr lang="en-US" dirty="0" smtClean="0"/>
              <a:t>There are many tasks and things to attend to.  In all you do, do with  holy reverence for God, giving Him thanks and praise.   You may be the CSD team member, but it is Christ we follow.</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Assembling the team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Simultaneous general email invite to CRHP community (std email format used)</a:t>
            </a:r>
          </a:p>
          <a:p>
            <a:r>
              <a:rPr lang="en-US" dirty="0" smtClean="0"/>
              <a:t>Call and personal invites to fill out team after general invite</a:t>
            </a:r>
          </a:p>
          <a:p>
            <a:r>
              <a:rPr lang="en-US" dirty="0" smtClean="0"/>
              <a:t>Limit team size   18 to 24   (expect some adjustments)</a:t>
            </a:r>
          </a:p>
          <a:p>
            <a:r>
              <a:rPr lang="en-US" dirty="0" smtClean="0"/>
              <a:t>Use abbreviated schedule – set discernment date </a:t>
            </a:r>
          </a:p>
          <a:p>
            <a:r>
              <a:rPr lang="en-US" dirty="0" smtClean="0"/>
              <a:t>Contact Regional Support Team liaison for receiving parish</a:t>
            </a:r>
          </a:p>
          <a:p>
            <a:r>
              <a:rPr lang="en-US" dirty="0" smtClean="0"/>
              <a:t>Email &amp; call to remind/bring them to first meeting</a:t>
            </a:r>
          </a:p>
          <a:p>
            <a:r>
              <a:rPr lang="en-US" dirty="0" smtClean="0"/>
              <a:t>Select HGFS and Discernment Facilitator from trained list (Regional Support Team can help if you want)</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  Facilitator  - Lay Director</a:t>
            </a:r>
            <a:endParaRPr lang="en-US" dirty="0"/>
          </a:p>
        </p:txBody>
      </p:sp>
      <p:sp>
        <p:nvSpPr>
          <p:cNvPr id="3" name="Content Placeholder 2"/>
          <p:cNvSpPr>
            <a:spLocks noGrp="1"/>
          </p:cNvSpPr>
          <p:nvPr>
            <p:ph idx="1"/>
          </p:nvPr>
        </p:nvSpPr>
        <p:spPr/>
        <p:txBody>
          <a:bodyPr/>
          <a:lstStyle/>
          <a:p>
            <a:r>
              <a:rPr lang="en-US" dirty="0" smtClean="0"/>
              <a:t>We have distinct ministries</a:t>
            </a:r>
          </a:p>
          <a:p>
            <a:r>
              <a:rPr lang="en-US" dirty="0" smtClean="0"/>
              <a:t>CSD is spiritual director, not administrator.  Facilitators and Lay Director will “run” their respective parts of the meetings – to allow CSD to focus on spiritual leadership</a:t>
            </a:r>
          </a:p>
          <a:p>
            <a:r>
              <a:rPr lang="en-US" dirty="0" smtClean="0"/>
              <a:t>CSD : HGFS-opening prayer, scripture reflection, lead affirmations, closing prayer.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Co-Spiritual Director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Prayer Leader</a:t>
            </a:r>
          </a:p>
          <a:p>
            <a:r>
              <a:rPr lang="en-US" dirty="0" smtClean="0"/>
              <a:t>Witness to relationship with God</a:t>
            </a:r>
          </a:p>
          <a:p>
            <a:r>
              <a:rPr lang="en-US" dirty="0" smtClean="0"/>
              <a:t>Encourage – others w/ accepting love</a:t>
            </a:r>
          </a:p>
          <a:p>
            <a:r>
              <a:rPr lang="en-US" dirty="0" smtClean="0"/>
              <a:t>Help team see and understand thru eyes of Christ</a:t>
            </a:r>
          </a:p>
          <a:p>
            <a:endParaRPr lang="en-US" dirty="0" smtClean="0"/>
          </a:p>
          <a:p>
            <a:r>
              <a:rPr lang="en-US" dirty="0" smtClean="0"/>
              <a:t>Gentle reminders not to judge, to witness, not to preach,  to love</a:t>
            </a:r>
          </a:p>
          <a:p>
            <a:endParaRPr lang="en-US" dirty="0" smtClean="0"/>
          </a:p>
          <a:p>
            <a:r>
              <a:rPr lang="en-US" dirty="0" smtClean="0"/>
              <a:t>Meets with LD every week</a:t>
            </a:r>
          </a:p>
          <a:p>
            <a:r>
              <a:rPr lang="en-US" dirty="0" smtClean="0"/>
              <a:t>Meets with other team members individually as needed</a:t>
            </a:r>
          </a:p>
          <a:p>
            <a:r>
              <a:rPr lang="en-US" dirty="0" smtClean="0"/>
              <a:t>Meets teen witness with LD to prepare him/her</a:t>
            </a:r>
          </a:p>
          <a:p>
            <a:r>
              <a:rPr lang="en-US" dirty="0" smtClean="0"/>
              <a:t>Reflects on God’s </a:t>
            </a:r>
            <a:r>
              <a:rPr lang="en-US" dirty="0" err="1" smtClean="0"/>
              <a:t>presense</a:t>
            </a:r>
            <a:r>
              <a:rPr lang="en-US" dirty="0" smtClean="0"/>
              <a:t> over weekend and </a:t>
            </a:r>
            <a:r>
              <a:rPr lang="en-US" i="1" dirty="0" smtClean="0"/>
              <a:t>Speaks</a:t>
            </a:r>
            <a:r>
              <a:rPr lang="en-US" dirty="0" smtClean="0"/>
              <a:t> the calling to team at end of weekend, conducts the Evening of Discipleship</a:t>
            </a:r>
          </a:p>
          <a:p>
            <a:pPr>
              <a:buNone/>
            </a:pPr>
            <a:r>
              <a:rPr lang="en-US" dirty="0" smtClean="0"/>
              <a:t>		</a:t>
            </a:r>
          </a:p>
          <a:p>
            <a:pPr>
              <a:buNone/>
            </a:pPr>
            <a:r>
              <a:rPr lang="en-US" dirty="0" smtClean="0"/>
              <a:t>Know that God calls to the team through you</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1442</TotalTime>
  <Words>1461</Words>
  <Application>Microsoft Office PowerPoint</Application>
  <PresentationFormat>On-screen Show (4:3)</PresentationFormat>
  <Paragraphs>166</Paragraphs>
  <Slides>16</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Co-Spiritual Director (CSD)</vt:lpstr>
      <vt:lpstr>Closing Prayer</vt:lpstr>
      <vt:lpstr>Opening Prayer</vt:lpstr>
      <vt:lpstr>The CRHP Manual</vt:lpstr>
      <vt:lpstr>Read CRHP Manual Particular Instructions for SD (&amp;CSD)</vt:lpstr>
      <vt:lpstr>Read CRHP Manual Particular Instructions for SD (&amp;CSD)</vt:lpstr>
      <vt:lpstr>Assembling the team</vt:lpstr>
      <vt:lpstr>CSD  -  Facilitator  - Lay Director</vt:lpstr>
      <vt:lpstr>Co-Spiritual Director </vt:lpstr>
      <vt:lpstr>Mens/Women’s CSD should talk</vt:lpstr>
      <vt:lpstr>You are not Alone</vt:lpstr>
      <vt:lpstr>What Can Happen?</vt:lpstr>
      <vt:lpstr>Evening of Pentecost</vt:lpstr>
      <vt:lpstr>Closing Prayer</vt:lpstr>
      <vt:lpstr>Hodge-Podge : But Helpful!</vt:lpstr>
      <vt:lpstr>Some Points on Prayer</vt:lpstr>
    </vt:vector>
  </TitlesOfParts>
  <Company>Black &amp; Veatch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Co-Spiritual Director (CSD)</dc:title>
  <dc:creator>Black &amp; Veatch</dc:creator>
  <cp:lastModifiedBy>Alexa Jones</cp:lastModifiedBy>
  <cp:revision>46</cp:revision>
  <dcterms:created xsi:type="dcterms:W3CDTF">2014-01-11T18:06:59Z</dcterms:created>
  <dcterms:modified xsi:type="dcterms:W3CDTF">2014-08-07T20:46:12Z</dcterms:modified>
</cp:coreProperties>
</file>